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23"/>
  </p:notesMasterIdLst>
  <p:sldIdLst>
    <p:sldId id="393" r:id="rId3"/>
    <p:sldId id="397" r:id="rId4"/>
    <p:sldId id="398" r:id="rId5"/>
    <p:sldId id="399" r:id="rId6"/>
    <p:sldId id="401" r:id="rId7"/>
    <p:sldId id="405" r:id="rId8"/>
    <p:sldId id="400" r:id="rId9"/>
    <p:sldId id="384" r:id="rId10"/>
    <p:sldId id="385" r:id="rId11"/>
    <p:sldId id="386" r:id="rId12"/>
    <p:sldId id="387" r:id="rId13"/>
    <p:sldId id="388" r:id="rId14"/>
    <p:sldId id="389" r:id="rId15"/>
    <p:sldId id="402" r:id="rId16"/>
    <p:sldId id="403" r:id="rId17"/>
    <p:sldId id="349" r:id="rId18"/>
    <p:sldId id="382" r:id="rId19"/>
    <p:sldId id="391" r:id="rId20"/>
    <p:sldId id="404" r:id="rId21"/>
    <p:sldId id="378" r:id="rId22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C"/>
    <a:srgbClr val="A71738"/>
    <a:srgbClr val="1E1E1E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39" autoAdjust="0"/>
  </p:normalViewPr>
  <p:slideViewPr>
    <p:cSldViewPr>
      <p:cViewPr varScale="1">
        <p:scale>
          <a:sx n="98" d="100"/>
          <a:sy n="98" d="100"/>
        </p:scale>
        <p:origin x="3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5659F2-D8C9-47F3-85EA-B2EC83B8DDD8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210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4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0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1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5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3324607-6387-498A-9C61-F0D0392D5C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314635"/>
              </p:ext>
            </p:extLst>
          </p:nvPr>
        </p:nvGraphicFramePr>
        <p:xfrm>
          <a:off x="-28981" y="1472998"/>
          <a:ext cx="9209493" cy="6132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945720" imgH="12621960" progId="">
                  <p:embed/>
                </p:oleObj>
              </mc:Choice>
              <mc:Fallback>
                <p:oleObj r:id="rId3" imgW="18945720" imgH="12621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8981" y="1472998"/>
                        <a:ext cx="9209493" cy="6132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 rot="21350433">
            <a:off x="-129334" y="-385882"/>
            <a:ext cx="9443836" cy="2302025"/>
          </a:xfrm>
          <a:prstGeom prst="rect">
            <a:avLst/>
          </a:prstGeom>
          <a:solidFill>
            <a:srgbClr val="A71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323528" y="476672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sz="3600" b="1" dirty="0">
                <a:solidFill>
                  <a:schemeClr val="bg1"/>
                </a:solidFill>
              </a:rPr>
              <a:t>Your trip to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sz="3600" b="1" dirty="0">
                <a:solidFill>
                  <a:schemeClr val="bg1"/>
                </a:solidFill>
              </a:rPr>
              <a:t>Château de la </a:t>
            </a:r>
            <a:r>
              <a:rPr lang="en-GB" sz="3600" b="1" dirty="0" err="1">
                <a:solidFill>
                  <a:schemeClr val="bg1"/>
                </a:solidFill>
              </a:rPr>
              <a:t>Baudonnière</a:t>
            </a:r>
            <a:endParaRPr lang="en-GB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2071E21-EF66-4678-855C-E9725F3F5B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715135"/>
              </p:ext>
            </p:extLst>
          </p:nvPr>
        </p:nvGraphicFramePr>
        <p:xfrm>
          <a:off x="7308304" y="444121"/>
          <a:ext cx="1317169" cy="900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022160" imgH="4799880" progId="">
                  <p:embed/>
                </p:oleObj>
              </mc:Choice>
              <mc:Fallback>
                <p:oleObj r:id="rId5" imgW="7022160" imgH="479988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D662E0D-F23C-46E0-9CCF-25499FF02B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08304" y="444121"/>
                        <a:ext cx="1317169" cy="900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9DDB2A-2B08-8518-60F0-F726DD354A1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Climbing wall</a:t>
            </a:r>
          </a:p>
        </p:txBody>
      </p:sp>
    </p:spTree>
    <p:extLst>
      <p:ext uri="{BB962C8B-B14F-4D97-AF65-F5344CB8AC3E}">
        <p14:creationId xmlns:p14="http://schemas.microsoft.com/office/powerpoint/2010/main" val="23626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8F45E1-0F3A-ABAE-DDC4-BDF2A8C194BD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French lessons</a:t>
            </a:r>
          </a:p>
        </p:txBody>
      </p:sp>
    </p:spTree>
    <p:extLst>
      <p:ext uri="{BB962C8B-B14F-4D97-AF65-F5344CB8AC3E}">
        <p14:creationId xmlns:p14="http://schemas.microsoft.com/office/powerpoint/2010/main" val="7635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A82C59-1E1A-F786-902E-7B3FDA483CD0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33278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84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4A5D1C-97B9-039F-F04C-FCA9E7DE5835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Circus skills</a:t>
            </a:r>
          </a:p>
        </p:txBody>
      </p:sp>
    </p:spTree>
    <p:extLst>
      <p:ext uri="{BB962C8B-B14F-4D97-AF65-F5344CB8AC3E}">
        <p14:creationId xmlns:p14="http://schemas.microsoft.com/office/powerpoint/2010/main" val="6495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26264-47D1-4458-83BB-56FEF4689A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913" y="0"/>
            <a:ext cx="514502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Bread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Don your chef’s hat and unleash your inner baker.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During this activity you’ll learn vocabulary relating to weights and measurements as you follow the recipe. You’ll also enjoy a French singalong!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Try your best to follow the recipe because you’ll be enjoying the fruits of your labour later on.</a:t>
            </a:r>
          </a:p>
        </p:txBody>
      </p:sp>
    </p:spTree>
    <p:extLst>
      <p:ext uri="{BB962C8B-B14F-4D97-AF65-F5344CB8AC3E}">
        <p14:creationId xmlns:p14="http://schemas.microsoft.com/office/powerpoint/2010/main" val="900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295B1A1-8663-4DCD-AAAB-C798596A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Goat cheese farm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An interactive visit of a local working goat farm and cheese producer (or similar alternative) Includes the all important tasting of the famous Normandy produce</a:t>
            </a:r>
          </a:p>
        </p:txBody>
      </p:sp>
    </p:spTree>
    <p:extLst>
      <p:ext uri="{BB962C8B-B14F-4D97-AF65-F5344CB8AC3E}">
        <p14:creationId xmlns:p14="http://schemas.microsoft.com/office/powerpoint/2010/main" val="14181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864CD0-FA36-435A-A640-3AEAAEB6BF35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62030-E8BD-431A-A396-6E61A31694E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Market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9F528-73E0-47E0-AF4B-039159108ABE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Visit a local market with your animateur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Teams of students will be given money to buy ingredients for a packed lunch and you will also have some general shopping time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Return to your accommodation where your animateur will organise a competition for the best lunch</a:t>
            </a:r>
          </a:p>
        </p:txBody>
      </p:sp>
    </p:spTree>
    <p:extLst>
      <p:ext uri="{BB962C8B-B14F-4D97-AF65-F5344CB8AC3E}">
        <p14:creationId xmlns:p14="http://schemas.microsoft.com/office/powerpoint/2010/main" val="27167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F622EC-6A7C-4F77-9AF2-C3BB14C551E9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ADDA-F0EA-4E43-A0AF-3173E23F0B00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Mont Saint-Michel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C63F3-DCFD-4540-8960-204479D5CA89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Mont Saint-Michel and its bay are part of the UNESCO list of World Heritage Sites and more than 3 million people visit it each year. Visit the Abbey, Monastery, Great Halls and shops and village housing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Outside the walls, there are fishermen and farmer houses</a:t>
            </a:r>
          </a:p>
        </p:txBody>
      </p:sp>
    </p:spTree>
    <p:extLst>
      <p:ext uri="{BB962C8B-B14F-4D97-AF65-F5344CB8AC3E}">
        <p14:creationId xmlns:p14="http://schemas.microsoft.com/office/powerpoint/2010/main" val="25880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0AD0E-A6D7-41E4-845F-E301FBBFED0B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8199F-5330-4AB5-BE6F-E26A7868B93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Avranches</a:t>
            </a:r>
            <a:r>
              <a:rPr lang="en-GB" sz="3600" b="1" dirty="0">
                <a:solidFill>
                  <a:schemeClr val="bg1"/>
                </a:solidFill>
              </a:rPr>
              <a:t> town trail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BE440-2402-4AD4-8264-85FD0DB65732}"/>
              </a:ext>
            </a:extLst>
          </p:cNvPr>
          <p:cNvSpPr txBox="1"/>
          <p:nvPr/>
        </p:nvSpPr>
        <p:spPr>
          <a:xfrm>
            <a:off x="395536" y="2593881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Your animateur organises this activity with our tailor made Town Trail requiring the students to read, understand and speak French</a:t>
            </a:r>
          </a:p>
        </p:txBody>
      </p:sp>
    </p:spTree>
    <p:extLst>
      <p:ext uri="{BB962C8B-B14F-4D97-AF65-F5344CB8AC3E}">
        <p14:creationId xmlns:p14="http://schemas.microsoft.com/office/powerpoint/2010/main" val="2292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A184594-D061-4AEA-A86D-54C7ED2F4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0AD0E-A6D7-41E4-845F-E301FBBFED0B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8199F-5330-4AB5-BE6F-E26A7868B93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Bayeux Tapestry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BE440-2402-4AD4-8264-85FD0DB65732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The Bayeux Tapestry is a hand-crafted embroidery measuring 70 metres long, made in the 11th century and is listed by UNESCO as a “memory of the world”</a:t>
            </a:r>
          </a:p>
        </p:txBody>
      </p:sp>
    </p:spTree>
    <p:extLst>
      <p:ext uri="{BB962C8B-B14F-4D97-AF65-F5344CB8AC3E}">
        <p14:creationId xmlns:p14="http://schemas.microsoft.com/office/powerpoint/2010/main" val="3554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6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Château de la </a:t>
            </a:r>
            <a:r>
              <a:rPr lang="en-GB" sz="1400" b="1" dirty="0" err="1">
                <a:solidFill>
                  <a:schemeClr val="bg1"/>
                </a:solidFill>
              </a:rPr>
              <a:t>Baudonnière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specialises in language immersion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</p:txBody>
      </p:sp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7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D662E0D-F23C-46E0-9CCF-25499FF02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84637"/>
              </p:ext>
            </p:extLst>
          </p:nvPr>
        </p:nvGraphicFramePr>
        <p:xfrm>
          <a:off x="2606759" y="1772816"/>
          <a:ext cx="3930482" cy="268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022160" imgH="4799880" progId="">
                  <p:embed/>
                </p:oleObj>
              </mc:Choice>
              <mc:Fallback>
                <p:oleObj r:id="rId2" imgW="7022160" imgH="4799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06759" y="1772816"/>
                        <a:ext cx="3930482" cy="2687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89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A71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group’s safety is our priority</a:t>
            </a:r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All our animateurs hold UK-accredited instructor qualifications for climbing, fencing, archery, first aid and lifeguarding</a:t>
            </a: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More adventurous activities, such as kayaking, are supervised by professional sports instructors working beside our animateurs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8132FF-186E-FD15-B4C2-9EC366B5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0158"/>
            <a:ext cx="3851858" cy="18122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C7C056-0CEE-4768-3840-76179912587B}"/>
              </a:ext>
            </a:extLst>
          </p:cNvPr>
          <p:cNvSpPr txBox="1"/>
          <p:nvPr/>
        </p:nvSpPr>
        <p:spPr>
          <a:xfrm>
            <a:off x="4948399" y="2042575"/>
            <a:ext cx="33927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400" dirty="0"/>
              <a:t>Château de la </a:t>
            </a:r>
            <a:r>
              <a:rPr lang="en-GB" sz="1400" dirty="0" err="1"/>
              <a:t>Baudonnière</a:t>
            </a:r>
            <a:r>
              <a:rPr lang="en-GB" sz="1400" dirty="0"/>
              <a:t> is authorised to accommodate school groups by the </a:t>
            </a:r>
            <a:r>
              <a:rPr lang="en-GB" sz="1400" b="1" dirty="0"/>
              <a:t>French Ministry of Youth and Sport </a:t>
            </a:r>
            <a:r>
              <a:rPr lang="en-GB" sz="1400" dirty="0"/>
              <a:t>and accredited by the </a:t>
            </a:r>
            <a:r>
              <a:rPr lang="en-GB" sz="1400" b="1" dirty="0"/>
              <a:t>French Ministry of Education</a:t>
            </a:r>
          </a:p>
        </p:txBody>
      </p:sp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A71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7240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The flexibility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351EC-4BDF-41D1-BB29-BD97789FDF4A}"/>
              </a:ext>
            </a:extLst>
          </p:cNvPr>
          <p:cNvSpPr txBox="1"/>
          <p:nvPr/>
        </p:nvSpPr>
        <p:spPr>
          <a:xfrm>
            <a:off x="4517740" y="1240232"/>
            <a:ext cx="4429000" cy="269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Receive a full refund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rgbClr val="45B769"/>
              </a:buClr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If your trip is cancelled within 21 days of departure due to COVID-19 restrictions and you are unable to claim from your insurance, we guarantee to either find you a suitable alternative or refund your group in full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DfE or FCDO advise against travel to your destination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Local or national UK lockdowns prevent your departure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whole group is required to quarantine </a:t>
            </a:r>
            <a:r>
              <a:rPr lang="en-GB" baseline="30000" dirty="0">
                <a:solidFill>
                  <a:srgbClr val="000000"/>
                </a:solidFill>
                <a:latin typeface="+mj-lt"/>
              </a:rPr>
              <a:t>upon arrival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Government travel rules require your whole group to quarantine on your return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138DD-6778-462F-8E16-10A56D37B097}"/>
              </a:ext>
            </a:extLst>
          </p:cNvPr>
          <p:cNvSpPr txBox="1"/>
          <p:nvPr/>
        </p:nvSpPr>
        <p:spPr>
          <a:xfrm>
            <a:off x="4517740" y="5157192"/>
            <a:ext cx="4320480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Freedom to postpone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800" b="0" i="0" u="none" strike="noStrike" baseline="30000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45B769"/>
              </a:buClr>
            </a:pPr>
            <a:r>
              <a:rPr lang="en-GB" sz="1800" b="0" i="0" u="none" strike="noStrike" baseline="30000" dirty="0">
                <a:solidFill>
                  <a:srgbClr val="000000"/>
                </a:solidFill>
                <a:latin typeface="+mj-lt"/>
              </a:rPr>
              <a:t>If you have to change your plans because of COVID-19, we promise to waive our amendment fees so that you can postpone your trip between 12 weeks and 28 days before departure.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7CF9C0-FCF3-41AD-B62D-DF0E64531DD4}"/>
              </a:ext>
            </a:extLst>
          </p:cNvPr>
          <p:cNvSpPr/>
          <p:nvPr/>
        </p:nvSpPr>
        <p:spPr>
          <a:xfrm>
            <a:off x="4463480" y="350617"/>
            <a:ext cx="4429000" cy="3694672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5FC83C-5EDB-4FD0-9323-BF17ACF0C819}"/>
              </a:ext>
            </a:extLst>
          </p:cNvPr>
          <p:cNvSpPr/>
          <p:nvPr/>
        </p:nvSpPr>
        <p:spPr>
          <a:xfrm>
            <a:off x="4463480" y="4240536"/>
            <a:ext cx="4429000" cy="2451088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505534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We understand </a:t>
            </a:r>
            <a:r>
              <a:rPr lang="en-GB" sz="1400" dirty="0">
                <a:solidFill>
                  <a:schemeClr val="bg1"/>
                </a:solidFill>
              </a:rPr>
              <a:t>parents may be worried about being left in the lurch or out of pocket because of changing travel rules.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That’s why we’ve enacted our </a:t>
            </a:r>
            <a:r>
              <a:rPr lang="en-GB" sz="1400" b="1" dirty="0">
                <a:solidFill>
                  <a:schemeClr val="bg1"/>
                </a:solidFill>
              </a:rPr>
              <a:t>Peace of Mind Promise</a:t>
            </a:r>
            <a:r>
              <a:rPr lang="en-GB" sz="1400" dirty="0">
                <a:solidFill>
                  <a:schemeClr val="bg1"/>
                </a:solidFill>
              </a:rPr>
              <a:t>, which gives you extra financial protection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DfE or FCDO advise against travel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Quarantine restrictions are imposed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Find full details at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the-chateau.com/covid-19-travel-hub/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E8B168E-902F-4928-BF75-359DAD1F8F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998" y="4541228"/>
            <a:ext cx="523965" cy="48782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E80D8C6-6390-416A-A8E1-D17B6943AF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99" y="548680"/>
            <a:ext cx="618962" cy="5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E18D0-E57D-A6FA-B541-A6FED8FF8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98" y="-27384"/>
            <a:ext cx="5246922" cy="69664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Welcome to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the Château!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Everything at the </a:t>
            </a:r>
            <a:r>
              <a:rPr lang="en-GB" sz="1400" b="0" dirty="0">
                <a:solidFill>
                  <a:schemeClr val="bg1"/>
                </a:solidFill>
              </a:rPr>
              <a:t>Château will be conducted in French, from the activities to mealtimes, and there’s always an emphasis on trying your best and having fun!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so many fantastic facilities on site, you’ll enjoy a jam-packed programme of language-based physica</a:t>
            </a:r>
            <a:r>
              <a:rPr lang="en-GB" sz="1400" dirty="0">
                <a:solidFill>
                  <a:schemeClr val="bg1"/>
                </a:solidFill>
              </a:rPr>
              <a:t>l </a:t>
            </a:r>
            <a:r>
              <a:rPr lang="en-GB" sz="1400" b="0" dirty="0">
                <a:solidFill>
                  <a:schemeClr val="bg1"/>
                </a:solidFill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7946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20FFE12-2586-07BC-3679-AC2637B59F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930767"/>
              </p:ext>
            </p:extLst>
          </p:nvPr>
        </p:nvGraphicFramePr>
        <p:xfrm>
          <a:off x="4039940" y="-36461"/>
          <a:ext cx="5212580" cy="692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95080" imgH="9168120" progId="">
                  <p:embed/>
                </p:oleObj>
              </mc:Choice>
              <mc:Fallback>
                <p:oleObj r:id="rId3" imgW="6895080" imgH="9168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9940" y="-36461"/>
                        <a:ext cx="5212580" cy="6921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Upon your arrival you’ll meet your animateur!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specially trained </a:t>
            </a:r>
            <a:r>
              <a:rPr lang="en-GB" sz="1400" dirty="0">
                <a:solidFill>
                  <a:schemeClr val="bg1"/>
                </a:solidFill>
              </a:rPr>
              <a:t>French native </a:t>
            </a:r>
            <a:r>
              <a:rPr lang="en-GB" sz="1400" b="0" dirty="0">
                <a:solidFill>
                  <a:schemeClr val="bg1"/>
                </a:solidFill>
              </a:rPr>
              <a:t>animateurs will be speaking with and encouraging interactive responses from you throughout your stay to challenge you and improve your 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190038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DFC2-4D50-4E71-9FDC-C61CFF0DA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-27384"/>
            <a:ext cx="5223445" cy="69538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Food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&amp; dining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Your stay at the Château is full board, which means you'll enjoy a seasonal menu of home-cooked meals tailored to students' tastes while maintaining a French flare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skilled chefs are experienced in catering to any special dietary requirements your group may have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C52021-202C-6A53-AB23-E034171070BE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Fencing</a:t>
            </a:r>
          </a:p>
        </p:txBody>
      </p:sp>
    </p:spTree>
    <p:extLst>
      <p:ext uri="{BB962C8B-B14F-4D97-AF65-F5344CB8AC3E}">
        <p14:creationId xmlns:p14="http://schemas.microsoft.com/office/powerpoint/2010/main" val="20810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38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778C11-5967-543F-D299-364863E9AC59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005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19994" y="3190247"/>
            <a:ext cx="25848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dirty="0">
                <a:solidFill>
                  <a:srgbClr val="FFFFFF"/>
                </a:solidFill>
                <a:latin typeface="Arial"/>
              </a:rPr>
              <a:t>Archery</a:t>
            </a:r>
          </a:p>
        </p:txBody>
      </p:sp>
    </p:spTree>
    <p:extLst>
      <p:ext uri="{BB962C8B-B14F-4D97-AF65-F5344CB8AC3E}">
        <p14:creationId xmlns:p14="http://schemas.microsoft.com/office/powerpoint/2010/main" val="29256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</TotalTime>
  <Words>729</Words>
  <Application>Microsoft Office PowerPoint</Application>
  <PresentationFormat>On-screen Show (4:3)</PresentationFormat>
  <Paragraphs>97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Normandy</dc:title>
  <dc:creator>Voyager School Travel;Sam Taylor (Digital Marketing Assistant)</dc:creator>
  <cp:lastModifiedBy>Sam Taylor</cp:lastModifiedBy>
  <cp:revision>273</cp:revision>
  <dcterms:created xsi:type="dcterms:W3CDTF">2008-08-28T10:36:08Z</dcterms:created>
  <dcterms:modified xsi:type="dcterms:W3CDTF">2022-11-28T10:42:16Z</dcterms:modified>
  <cp:category>France</cp:category>
</cp:coreProperties>
</file>